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562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7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07950" y="5373588"/>
            <a:ext cx="45370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MAKING INFORMATION FINDABLE FOR </a:t>
            </a:r>
            <a:b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NYC.GOV</a:t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5003477" y="5373216"/>
            <a:ext cx="453707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Guided By</a:t>
            </a:r>
            <a:endParaRPr sz="1800" b="1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Stacey Sarris 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724128" y="4580524"/>
            <a:ext cx="3024337" cy="144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Personas for Solution 1</a:t>
            </a:r>
            <a:endParaRPr/>
          </a:p>
        </p:txBody>
      </p:sp>
      <p:pic>
        <p:nvPicPr>
          <p:cNvPr id="162" name="Google Shape;162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4573" r="29232" b="17393"/>
          <a:stretch/>
        </p:blipFill>
        <p:spPr>
          <a:xfrm>
            <a:off x="827584" y="1556792"/>
            <a:ext cx="3312368" cy="3738796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Google Shape;163;p22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355976" y="1268760"/>
            <a:ext cx="4557192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Melody Farazmand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Age: 26 yrs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Lives in: Brooklyn, NY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Works in: Manhattan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Occupation: Data Scientist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 for NYC.Gov website: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Navigation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 credit card fraud at NYPD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Quote for insight: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“I inputted my query in search 	results but only outdated 	information showed up. I couldn’t 	look for what I wanted and 	therefore I had to call NYC311”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4499484" y="4437112"/>
            <a:ext cx="4752528" cy="172819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4">
            <a:alphaModFix/>
          </a:blip>
          <a:srcRect b="29039"/>
          <a:stretch/>
        </p:blipFill>
        <p:spPr>
          <a:xfrm>
            <a:off x="251520" y="4156092"/>
            <a:ext cx="5418178" cy="215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b="15666"/>
          <a:stretch/>
        </p:blipFill>
        <p:spPr>
          <a:xfrm>
            <a:off x="179511" y="1205540"/>
            <a:ext cx="2880321" cy="283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6">
            <a:alphaModFix/>
          </a:blip>
          <a:srcRect t="2014" b="5081"/>
          <a:stretch/>
        </p:blipFill>
        <p:spPr>
          <a:xfrm>
            <a:off x="3131840" y="1196752"/>
            <a:ext cx="2815723" cy="281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4168" y="1190473"/>
            <a:ext cx="2952328" cy="2818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34888" y="53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2: ‘Top Request section is at the bottom of the page’</a:t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0" y="6381328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474482" y="17065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265151" y="1340768"/>
            <a:ext cx="2463891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8" name="Google Shape;178;p23"/>
          <p:cNvCxnSpPr/>
          <p:nvPr/>
        </p:nvCxnSpPr>
        <p:spPr>
          <a:xfrm rot="10800000" flipH="1">
            <a:off x="6645237" y="5704261"/>
            <a:ext cx="1599171" cy="31702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9" name="Google Shape;179;p23"/>
          <p:cNvSpPr/>
          <p:nvPr/>
        </p:nvSpPr>
        <p:spPr>
          <a:xfrm>
            <a:off x="444592" y="1124744"/>
            <a:ext cx="332732" cy="332732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5535412" y="1196752"/>
            <a:ext cx="332732" cy="332732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8703764" y="1196752"/>
            <a:ext cx="332732" cy="332732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78884" y="4189864"/>
            <a:ext cx="332732" cy="332732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7563" y="4315137"/>
            <a:ext cx="2520662" cy="13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107504" y="4178416"/>
            <a:ext cx="5747156" cy="220291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7941381" y="5255319"/>
            <a:ext cx="720080" cy="68236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581" y="1151196"/>
            <a:ext cx="5194373" cy="32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29039"/>
          <a:stretch/>
        </p:blipFill>
        <p:spPr>
          <a:xfrm>
            <a:off x="1893581" y="4257157"/>
            <a:ext cx="5194373" cy="20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734888" y="53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Solution2: ‘Top Request section should be towards the top of the page’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0" y="6381328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>
            <a:off x="1053236" y="4736909"/>
            <a:ext cx="720080" cy="26437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5" name="Google Shape;195;p24"/>
          <p:cNvSpPr/>
          <p:nvPr/>
        </p:nvSpPr>
        <p:spPr>
          <a:xfrm>
            <a:off x="213220" y="4434801"/>
            <a:ext cx="1560096" cy="287904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Option2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3581" y="1139980"/>
            <a:ext cx="426757" cy="36579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1835696" y="1019582"/>
            <a:ext cx="720080" cy="68236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5220072" y="1184376"/>
            <a:ext cx="5709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Requests</a:t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5083001" y="1007077"/>
            <a:ext cx="720080" cy="68236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5551" y="1846061"/>
            <a:ext cx="558217" cy="994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1910701" y="1945520"/>
            <a:ext cx="569711" cy="9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Pay A Parking Ticket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Housing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Access HRA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Parking Ticket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NYC Jobs</a:t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835516" y="1749350"/>
            <a:ext cx="720080" cy="1306274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1727215" y="4226094"/>
            <a:ext cx="5747156" cy="220291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24"/>
          <p:cNvCxnSpPr>
            <a:endCxn id="198" idx="3"/>
          </p:cNvCxnSpPr>
          <p:nvPr/>
        </p:nvCxnSpPr>
        <p:spPr>
          <a:xfrm rot="10800000">
            <a:off x="5791052" y="1322875"/>
            <a:ext cx="1459500" cy="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5" name="Google Shape;205;p24"/>
          <p:cNvSpPr/>
          <p:nvPr/>
        </p:nvSpPr>
        <p:spPr>
          <a:xfrm>
            <a:off x="7145839" y="1112685"/>
            <a:ext cx="1560096" cy="287904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Option1</a:t>
            </a:r>
            <a:endParaRPr/>
          </a:p>
        </p:txBody>
      </p:sp>
      <p:cxnSp>
        <p:nvCxnSpPr>
          <p:cNvPr id="206" name="Google Shape;206;p24"/>
          <p:cNvCxnSpPr>
            <a:endCxn id="202" idx="2"/>
          </p:cNvCxnSpPr>
          <p:nvPr/>
        </p:nvCxnSpPr>
        <p:spPr>
          <a:xfrm>
            <a:off x="982016" y="2308887"/>
            <a:ext cx="853500" cy="9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7" name="Google Shape;207;p24"/>
          <p:cNvSpPr/>
          <p:nvPr/>
        </p:nvSpPr>
        <p:spPr>
          <a:xfrm>
            <a:off x="141946" y="2006827"/>
            <a:ext cx="1560096" cy="287904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734888" y="53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Solution2: ‘Top Request section should be towards the top of the page’</a:t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0" y="6381328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712" y="1204397"/>
            <a:ext cx="4975628" cy="50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581" y="1151196"/>
            <a:ext cx="5194373" cy="32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 b="29039"/>
          <a:stretch/>
        </p:blipFill>
        <p:spPr>
          <a:xfrm>
            <a:off x="1893581" y="4257157"/>
            <a:ext cx="5194373" cy="20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734888" y="53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Solution2: ‘Top Request section should be towards the top of the page’</a:t>
            </a: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0" y="6381328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>
            <a:off x="1053236" y="4736909"/>
            <a:ext cx="720080" cy="26437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4" name="Google Shape;224;p26"/>
          <p:cNvSpPr/>
          <p:nvPr/>
        </p:nvSpPr>
        <p:spPr>
          <a:xfrm>
            <a:off x="213220" y="4434801"/>
            <a:ext cx="1560096" cy="287904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88A3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Option2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3581" y="1139980"/>
            <a:ext cx="426757" cy="36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1835696" y="1019582"/>
            <a:ext cx="720080" cy="682360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220072" y="1184376"/>
            <a:ext cx="5709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Requests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727215" y="4226094"/>
            <a:ext cx="5747156" cy="220291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73488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Approach: Competitive Analysis- Benchmarking</a:t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0" y="6382512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 t="6842"/>
          <a:stretch/>
        </p:blipFill>
        <p:spPr>
          <a:xfrm>
            <a:off x="107504" y="1556792"/>
            <a:ext cx="8999050" cy="425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Personas for Solution 2</a:t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4427984" y="1314048"/>
            <a:ext cx="4392488" cy="61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 Si Bo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Demographics: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Age: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yrs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Lives in: Bronx, NY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Works in: Manhattan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Occupation: Teacher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 for NYC.Gov website: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Quick and accurate search results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Scenario: </a:t>
            </a:r>
            <a:endParaRPr/>
          </a:p>
          <a:p>
            <a:pPr marL="855663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arking information for Uhaul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96926" marR="0" lvl="0" indent="-492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Group passes information for 	school picnic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Quote for insight: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“Requests like Parking and Train 	passes are so common. I am not 	sure why I can’t find it easily. Am I 	doing something wrong?”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l="40551" t="6652" r="22437" b="20658"/>
          <a:stretch/>
        </p:blipFill>
        <p:spPr>
          <a:xfrm>
            <a:off x="827584" y="1706427"/>
            <a:ext cx="3384376" cy="3738797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4" name="Google Shape;244;p28"/>
          <p:cNvSpPr/>
          <p:nvPr/>
        </p:nvSpPr>
        <p:spPr>
          <a:xfrm>
            <a:off x="4499484" y="4849834"/>
            <a:ext cx="4752528" cy="172819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3: Users wanted alerts to be highlighted but Alerts were entirely missing on home page</a:t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26982"/>
          <a:stretch/>
        </p:blipFill>
        <p:spPr>
          <a:xfrm>
            <a:off x="2087724" y="1196752"/>
            <a:ext cx="4968552" cy="500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 Benchmarking: Mobile Version of website contained alerts</a:t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t="14278" b="10071"/>
          <a:stretch/>
        </p:blipFill>
        <p:spPr>
          <a:xfrm>
            <a:off x="2051720" y="1196752"/>
            <a:ext cx="5169308" cy="5141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2627784" y="3169924"/>
            <a:ext cx="3384376" cy="1483211"/>
          </a:xfrm>
          <a:prstGeom prst="ellipse">
            <a:avLst/>
          </a:prstGeom>
          <a:noFill/>
          <a:ln w="50800" cap="flat" cmpd="sng">
            <a:solidFill>
              <a:srgbClr val="FFFF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Sitemap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1973" y="1124744"/>
            <a:ext cx="6106371" cy="5186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-324544" y="1851308"/>
            <a:ext cx="390912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Aanshi Shah</a:t>
            </a:r>
            <a:endParaRPr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Aanshi.Shah@pace.edu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Kajal Purwar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Kajal.Purwar@pace.edu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Nishant Kadu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Nishant.R.Kadu@pace.edu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t="6951" r="4325" b="3800"/>
          <a:stretch/>
        </p:blipFill>
        <p:spPr>
          <a:xfrm>
            <a:off x="2915816" y="1484784"/>
            <a:ext cx="5866617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Proposed Sitemap: </a:t>
            </a:r>
            <a:b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Narrow and deep navigation structure</a:t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748" y="1124744"/>
            <a:ext cx="6165588" cy="51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79700" y="3429000"/>
            <a:ext cx="1748390" cy="1512168"/>
          </a:xfrm>
          <a:prstGeom prst="rect">
            <a:avLst/>
          </a:prstGeom>
          <a:solidFill>
            <a:srgbClr val="FFFF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Navigation became</a:t>
            </a: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narrow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two tabs from global navigation menu were merged into one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32"/>
          <p:cNvCxnSpPr>
            <a:stCxn id="274" idx="0"/>
          </p:cNvCxnSpPr>
          <p:nvPr/>
        </p:nvCxnSpPr>
        <p:spPr>
          <a:xfrm rot="10800000" flipH="1">
            <a:off x="953895" y="1888800"/>
            <a:ext cx="1358700" cy="154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68356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 of Takeaways: </a:t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1"/>
          </p:nvPr>
        </p:nvSpPr>
        <p:spPr>
          <a:xfrm>
            <a:off x="395536" y="1279301"/>
            <a:ext cx="8064896" cy="394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Solved redundancy and information overload</a:t>
            </a:r>
            <a:endParaRPr/>
          </a:p>
          <a:p>
            <a:pPr marL="914400" lvl="1" indent="-514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roman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Combining menus without information loss </a:t>
            </a:r>
            <a:endParaRPr/>
          </a:p>
          <a:p>
            <a:pPr marL="400050" lvl="1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	from wide and deep =&gt; narrow and deep</a:t>
            </a:r>
            <a:endParaRPr/>
          </a:p>
          <a:p>
            <a:pPr marL="400050" lvl="1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Prioritized information</a:t>
            </a:r>
            <a:endParaRPr/>
          </a:p>
          <a:p>
            <a:pPr marL="914400" lvl="1" indent="-514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roman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Brought the ‘Top Requests’ section towards top of the page with better visibility </a:t>
            </a:r>
            <a:endParaRPr/>
          </a:p>
          <a:p>
            <a:pPr marL="914400" lvl="1" indent="-514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roman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Suggested Alerts to be displayed on home page as implemented in the Mobile App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/>
          <p:nvPr/>
        </p:nvSpPr>
        <p:spPr>
          <a:xfrm>
            <a:off x="0" y="6358106"/>
            <a:ext cx="9144000" cy="499894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90872" y="120729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Aanshi Shah</a:t>
            </a:r>
            <a:endParaRPr/>
          </a:p>
          <a:p>
            <a: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Aanshi.Shah@pace.edu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Kajal Purwar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Kajal.Purwar@pace.edu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Nishant Kadu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Nishant.R.Kadu@pace.edu</a:t>
            </a:r>
            <a:endParaRPr/>
          </a:p>
          <a:p>
            <a: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683568" y="-273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55576" y="1855365"/>
            <a:ext cx="7488832" cy="279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While achieving the goal of fitting enormous amount of information, NYC.Gov faces issues of </a:t>
            </a:r>
            <a:endParaRPr/>
          </a:p>
          <a:p>
            <a:pPr marL="1371600" lvl="2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Information Redundancy</a:t>
            </a: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Tedious Scrolling and Browsing</a:t>
            </a:r>
            <a:endParaRPr/>
          </a:p>
          <a:p>
            <a:pPr marL="1371600" lvl="2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Information Prioritization </a:t>
            </a:r>
            <a:endParaRPr/>
          </a:p>
          <a:p>
            <a:pPr marL="1371600" lvl="2" indent="-5715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Confusing Labels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to reach the target information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0" y="6381328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95536" y="44624"/>
            <a:ext cx="8229600" cy="114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1: Users observed information redundancy  across global navigation 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0" y="6453336"/>
            <a:ext cx="9144000" cy="404665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347864" y="4964567"/>
            <a:ext cx="2426887" cy="1488769"/>
          </a:xfrm>
          <a:prstGeom prst="rect">
            <a:avLst/>
          </a:prstGeom>
          <a:solidFill>
            <a:srgbClr val="FFFF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Redundancy </a:t>
            </a:r>
            <a:b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resources and NYC 311 both are having same name on menus also when we clicked on it, get a same page and replicate information on it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t="874" b="6279"/>
          <a:stretch/>
        </p:blipFill>
        <p:spPr>
          <a:xfrm>
            <a:off x="5008802" y="1715642"/>
            <a:ext cx="4004459" cy="31363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8964" r="8791"/>
          <a:stretch/>
        </p:blipFill>
        <p:spPr>
          <a:xfrm>
            <a:off x="136169" y="1717224"/>
            <a:ext cx="4635808" cy="31318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16"/>
          <p:cNvSpPr/>
          <p:nvPr/>
        </p:nvSpPr>
        <p:spPr>
          <a:xfrm>
            <a:off x="827584" y="2852935"/>
            <a:ext cx="3822336" cy="2029081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107120" y="2461045"/>
            <a:ext cx="1141388" cy="242097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2571867" y="4977055"/>
            <a:ext cx="920013" cy="575704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14;p16"/>
          <p:cNvCxnSpPr/>
          <p:nvPr/>
        </p:nvCxnSpPr>
        <p:spPr>
          <a:xfrm flipH="1">
            <a:off x="5652120" y="4622842"/>
            <a:ext cx="359565" cy="798013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15" name="Google Shape;115;p16"/>
          <p:cNvSpPr txBox="1"/>
          <p:nvPr/>
        </p:nvSpPr>
        <p:spPr>
          <a:xfrm>
            <a:off x="1088571" y="1143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11560" y="-315416"/>
            <a:ext cx="8229600" cy="181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Solution1: Combined menus without information loss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0" y="6381328"/>
            <a:ext cx="9144000" cy="476673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9996" y="1412776"/>
            <a:ext cx="6552728" cy="786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3539245" y="1365087"/>
            <a:ext cx="947039" cy="576064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1446313" y="1332062"/>
            <a:ext cx="951656" cy="573484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6178465" y="1365087"/>
            <a:ext cx="970514" cy="576064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3488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Approach: Content Inventory 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0" y="6382512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8460"/>
            <a:ext cx="9144000" cy="455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3488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Approach: Card Sorting iteration 1 </a:t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0" y="6382512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7744" y="1194748"/>
            <a:ext cx="4608512" cy="511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020272" y="2708920"/>
            <a:ext cx="1748390" cy="1728192"/>
          </a:xfrm>
          <a:prstGeom prst="rect">
            <a:avLst/>
          </a:prstGeom>
          <a:solidFill>
            <a:srgbClr val="FFFF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Users: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Location: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Type: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Citizen/ Students/ Teachers and immigrants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endParaRPr sz="129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3488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Research: Card Sorting on Solution(Iteration 2)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0" y="6382512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0" descr="C:\Users\gosal\AppData\Local\Temp\SNAGHTML238cfa0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2424" y="1121847"/>
            <a:ext cx="4809816" cy="52594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7020272" y="2708920"/>
            <a:ext cx="1748390" cy="1728192"/>
          </a:xfrm>
          <a:prstGeom prst="rect">
            <a:avLst/>
          </a:prstGeom>
          <a:solidFill>
            <a:srgbClr val="FFFF00">
              <a:alpha val="2862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Users: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Location: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Type: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Citizen/ Students/ Teachers and immigrants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endParaRPr sz="129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34888" y="-18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Research: Card Sorting on Solution(Iteration 2)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0" y="6382512"/>
            <a:ext cx="9144000" cy="475488"/>
          </a:xfrm>
          <a:prstGeom prst="rect">
            <a:avLst/>
          </a:prstGeom>
          <a:solidFill>
            <a:srgbClr val="262672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760" y="1499448"/>
            <a:ext cx="9962237" cy="473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3275856" y="2636912"/>
            <a:ext cx="2376264" cy="1115532"/>
          </a:xfrm>
          <a:prstGeom prst="ellipse">
            <a:avLst/>
          </a:prstGeom>
          <a:noFill/>
          <a:ln w="508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338</Words>
  <Application>Microsoft Office PowerPoint</Application>
  <PresentationFormat>On-screen Show (4:3)</PresentationFormat>
  <Paragraphs>110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Diseño predeterminado</vt:lpstr>
      <vt:lpstr>MAKING INFORMATION FINDABLE FOR  NYC.GOV</vt:lpstr>
      <vt:lpstr>PowerPoint Presentation</vt:lpstr>
      <vt:lpstr>Problem Statement</vt:lpstr>
      <vt:lpstr>Problem 1: Users observed information redundancy  across global navigation </vt:lpstr>
      <vt:lpstr>Solution1: Combined menus without information loss</vt:lpstr>
      <vt:lpstr>Approach: Content Inventory </vt:lpstr>
      <vt:lpstr>Approach: Card Sorting iteration 1 </vt:lpstr>
      <vt:lpstr>User Research: Card Sorting on Solution(Iteration 2)</vt:lpstr>
      <vt:lpstr>User Research: Card Sorting on Solution(Iteration 2)</vt:lpstr>
      <vt:lpstr>Personas for Solution 1</vt:lpstr>
      <vt:lpstr>Problem 2: ‘Top Request section is at the bottom of the page’</vt:lpstr>
      <vt:lpstr>Solution2: ‘Top Request section should be towards the top of the page’</vt:lpstr>
      <vt:lpstr>Solution2: ‘Top Request section should be towards the top of the page’</vt:lpstr>
      <vt:lpstr>Solution2: ‘Top Request section should be towards the top of the page’</vt:lpstr>
      <vt:lpstr>Approach: Competitive Analysis- Benchmarking</vt:lpstr>
      <vt:lpstr>Personas for Solution 2</vt:lpstr>
      <vt:lpstr>Problem 3: Users wanted alerts to be highlighted but Alerts were entirely missing on home page</vt:lpstr>
      <vt:lpstr>Self Benchmarking: Mobile Version of website contained alerts</vt:lpstr>
      <vt:lpstr>Actual Sitemap</vt:lpstr>
      <vt:lpstr>Proposed Sitemap:  Narrow and deep navigation structure</vt:lpstr>
      <vt:lpstr>Summary of Takeaways: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INFORMATION FINDABLE FOR  NYC.GOV</dc:title>
  <dc:creator>Kajal Purwar</dc:creator>
  <cp:lastModifiedBy>kazal purwar</cp:lastModifiedBy>
  <cp:revision>2</cp:revision>
  <dcterms:modified xsi:type="dcterms:W3CDTF">2019-06-25T21:58:00Z</dcterms:modified>
</cp:coreProperties>
</file>